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7" r:id="rId11"/>
    <p:sldId id="264" r:id="rId12"/>
    <p:sldId id="265" r:id="rId13"/>
    <p:sldId id="268" r:id="rId14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4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ramitesadistancia.gob.a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ramitesadistancia.gob.ar/tramitesadistancia/inicio-public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03ABB4-7E2A-4248-9FE7-4A419AFF2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26970D-C1E5-4FB1-84E8-86CB9CED1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043BB5-134C-FF4C-8D5B-0A28EB4BF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4590661"/>
            <a:ext cx="10210862" cy="1065690"/>
          </a:xfrm>
        </p:spPr>
        <p:txBody>
          <a:bodyPr>
            <a:normAutofit/>
          </a:bodyPr>
          <a:lstStyle/>
          <a:p>
            <a:r>
              <a:rPr lang="en-US" dirty="0"/>
              <a:t>RAEM – </a:t>
            </a:r>
            <a:r>
              <a:rPr lang="en-US" err="1"/>
              <a:t>Disposicion</a:t>
            </a:r>
            <a:r>
              <a:rPr lang="en-US"/>
              <a:t> 4616/2019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2832A-7E4F-9E4A-91EB-49ACF73C6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5666792"/>
            <a:ext cx="10180696" cy="542592"/>
          </a:xfrm>
        </p:spPr>
        <p:txBody>
          <a:bodyPr>
            <a:normAutofit/>
          </a:bodyPr>
          <a:lstStyle/>
          <a:p>
            <a:r>
              <a:rPr lang="en-US" dirty="0"/>
              <a:t>Regimen de </a:t>
            </a:r>
            <a:r>
              <a:rPr lang="en-US" dirty="0" err="1"/>
              <a:t>Accesibilidad</a:t>
            </a:r>
            <a:r>
              <a:rPr lang="en-US" dirty="0"/>
              <a:t> de </a:t>
            </a:r>
            <a:r>
              <a:rPr lang="en-US" dirty="0" err="1"/>
              <a:t>Excepcion</a:t>
            </a:r>
            <a:r>
              <a:rPr lang="en-US" dirty="0"/>
              <a:t> a </a:t>
            </a:r>
            <a:r>
              <a:rPr lang="en-US" dirty="0" err="1"/>
              <a:t>Medicamentos</a:t>
            </a: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A2EB53D-5027-184C-8A21-605C9D524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7" y="547709"/>
            <a:ext cx="10637520" cy="34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6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Paso a Paso TAD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None/>
            </a:pPr>
            <a:endParaRPr lang="en-US" dirty="0"/>
          </a:p>
          <a:p>
            <a:pPr marL="457200" indent="-457200">
              <a:buNone/>
            </a:pPr>
            <a:endParaRPr lang="en-US" dirty="0"/>
          </a:p>
          <a:p>
            <a:pPr marL="457200" indent="-457200">
              <a:buNone/>
            </a:pPr>
            <a:r>
              <a:rPr lang="en-US" dirty="0"/>
              <a:t>                                    CONFIRMAR TRAMITE…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confirmado,Se</a:t>
            </a:r>
            <a:r>
              <a:rPr lang="en-US" dirty="0"/>
              <a:t> </a:t>
            </a:r>
            <a:r>
              <a:rPr lang="en-US" dirty="0" err="1"/>
              <a:t>obtiene</a:t>
            </a:r>
            <a:r>
              <a:rPr lang="en-US" dirty="0"/>
              <a:t> el </a:t>
            </a:r>
            <a:r>
              <a:rPr lang="en-US" dirty="0" err="1"/>
              <a:t>numero</a:t>
            </a:r>
            <a:r>
              <a:rPr lang="en-US" dirty="0"/>
              <a:t> de </a:t>
            </a:r>
            <a:r>
              <a:rPr lang="en-US" dirty="0" err="1"/>
              <a:t>tramite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comenzara</a:t>
            </a:r>
            <a:r>
              <a:rPr lang="en-US" dirty="0"/>
              <a:t> con “EX2019..”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luego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asi</a:t>
            </a:r>
            <a:r>
              <a:rPr lang="en-US" dirty="0"/>
              <a:t> </a:t>
            </a:r>
            <a:r>
              <a:rPr lang="en-US" dirty="0" err="1"/>
              <a:t>seguimiento</a:t>
            </a:r>
            <a:endParaRPr lang="en-US" dirty="0"/>
          </a:p>
          <a:p>
            <a:endParaRPr lang="es-E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456" y="864108"/>
            <a:ext cx="6654958" cy="369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Seguimiento del tramite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69267" y="767751"/>
            <a:ext cx="7517601" cy="5667555"/>
          </a:xfrm>
        </p:spPr>
        <p:txBody>
          <a:bodyPr/>
          <a:lstStyle/>
          <a:p>
            <a:r>
              <a:rPr lang="es-ES" u="sng" dirty="0"/>
              <a:t>D</a:t>
            </a:r>
            <a:r>
              <a:rPr lang="es-419" u="sng" dirty="0"/>
              <a:t>ar seguimiento al tramite: </a:t>
            </a:r>
          </a:p>
          <a:p>
            <a:pPr>
              <a:buNone/>
            </a:pPr>
            <a:r>
              <a:rPr lang="es-419" dirty="0"/>
              <a:t>    Se ingresa nuevamente con CUIL Y CLAVE FISCAL o DNI como correspondiere y en la opcion “MIS TRAMITES” se observara el estado del mismo, el cual puede encontrarse en:</a:t>
            </a:r>
          </a:p>
          <a:p>
            <a:r>
              <a:rPr lang="es-419" b="1" dirty="0"/>
              <a:t>INICIACION</a:t>
            </a:r>
            <a:r>
              <a:rPr lang="es-419" dirty="0"/>
              <a:t>/ </a:t>
            </a:r>
            <a:r>
              <a:rPr lang="es-ES" dirty="0"/>
              <a:t>Aun no tiene usuario de TAD designado.</a:t>
            </a:r>
            <a:endParaRPr lang="es-419" dirty="0"/>
          </a:p>
          <a:p>
            <a:r>
              <a:rPr lang="es-419" b="1" dirty="0"/>
              <a:t>SUBSANACION/ </a:t>
            </a:r>
            <a:r>
              <a:rPr lang="es-419" dirty="0"/>
              <a:t>Contiene errores.</a:t>
            </a:r>
          </a:p>
          <a:p>
            <a:r>
              <a:rPr lang="es-419" b="1" dirty="0"/>
              <a:t>TRAMITACION/ </a:t>
            </a:r>
            <a:r>
              <a:rPr lang="es-419" dirty="0"/>
              <a:t>Esta en observacion.</a:t>
            </a:r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4690" y="4183812"/>
            <a:ext cx="6458548" cy="210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Designar servicio TAD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419" dirty="0"/>
          </a:p>
          <a:p>
            <a:r>
              <a:rPr lang="es-419" dirty="0"/>
              <a:t>Para ver cada paso/ formulario cargado, se debe cliquear el tramite y seleccionar la opcion “ Consulta expediente” (dibujo ojo).  </a:t>
            </a:r>
          </a:p>
          <a:p>
            <a:endParaRPr lang="es-419" dirty="0"/>
          </a:p>
          <a:p>
            <a:endParaRPr lang="es-419" u="sng" dirty="0"/>
          </a:p>
          <a:p>
            <a:endParaRPr lang="es-419" u="sng" dirty="0"/>
          </a:p>
          <a:p>
            <a:endParaRPr lang="es-419" u="sng" dirty="0"/>
          </a:p>
          <a:p>
            <a:pPr>
              <a:buNone/>
            </a:pPr>
            <a:endParaRPr lang="es-419" u="sng" dirty="0"/>
          </a:p>
          <a:p>
            <a:pPr>
              <a:buNone/>
            </a:pPr>
            <a:r>
              <a:rPr lang="es-419" u="sng" dirty="0"/>
              <a:t>Designar Servicio de TAD</a:t>
            </a:r>
            <a:r>
              <a:rPr lang="es-419" dirty="0"/>
              <a:t>:</a:t>
            </a:r>
          </a:p>
          <a:p>
            <a:r>
              <a:rPr lang="es-419" dirty="0"/>
              <a:t>En el caso de pacientes que solo pueden solicitar autorizacion con CUIL y CLAVE fiscal, pueden designar un apoderado o representante para la carga y seguimiento.</a:t>
            </a:r>
          </a:p>
          <a:p>
            <a:pPr>
              <a:buNone/>
            </a:pPr>
            <a:endParaRPr lang="es-419" u="sng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9268" y="2150136"/>
            <a:ext cx="7440883" cy="151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Designar servicio TAD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69268" y="1354347"/>
            <a:ext cx="7646996" cy="4908429"/>
          </a:xfrm>
        </p:spPr>
        <p:txBody>
          <a:bodyPr>
            <a:normAutofit/>
          </a:bodyPr>
          <a:lstStyle/>
          <a:p>
            <a:r>
              <a:rPr lang="es-419" u="sng" dirty="0"/>
              <a:t>Pasos</a:t>
            </a:r>
          </a:p>
          <a:p>
            <a:pPr marL="457200" indent="-457200">
              <a:buFont typeface="+mj-lt"/>
              <a:buAutoNum type="arabicPeriod"/>
            </a:pPr>
            <a:r>
              <a:rPr lang="es-419" dirty="0"/>
              <a:t>Selecciona la opcion “APODERADOS”</a:t>
            </a:r>
          </a:p>
          <a:p>
            <a:pPr marL="457200" indent="-457200">
              <a:buFont typeface="+mj-lt"/>
              <a:buAutoNum type="arabicPeriod"/>
            </a:pPr>
            <a:r>
              <a:rPr lang="es-419" dirty="0"/>
              <a:t>Se ingresa el CUIL de la persona a autorizar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s-419" dirty="0"/>
              <a:t>Seleccionar las opciones y los permisos. </a:t>
            </a:r>
          </a:p>
          <a:p>
            <a:pPr marL="457200" indent="-457200">
              <a:buFont typeface="+mj-lt"/>
              <a:buAutoNum type="arabicPeriod" startAt="3"/>
            </a:pPr>
            <a:endParaRPr lang="es-419" dirty="0"/>
          </a:p>
          <a:p>
            <a:pPr marL="457200" indent="-457200">
              <a:buFont typeface="+mj-lt"/>
              <a:buAutoNum type="arabicPeriod" startAt="3"/>
            </a:pPr>
            <a:endParaRPr lang="es-419" dirty="0"/>
          </a:p>
          <a:p>
            <a:pPr marL="457200" indent="-457200">
              <a:buNone/>
            </a:pPr>
            <a:r>
              <a:rPr lang="es-419" dirty="0"/>
              <a:t> </a:t>
            </a:r>
          </a:p>
          <a:p>
            <a:pPr marL="457200" indent="-457200">
              <a:buNone/>
            </a:pPr>
            <a:endParaRPr lang="es-419" dirty="0"/>
          </a:p>
          <a:p>
            <a:r>
              <a:rPr lang="es-419" dirty="0"/>
              <a:t>Se puede especificar tramite y tiempo de validez de la autorizacion.</a:t>
            </a:r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419" dirty="0"/>
          </a:p>
          <a:p>
            <a:endParaRPr lang="es-E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5479" y="2570671"/>
            <a:ext cx="4981434" cy="140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7736" y="4745606"/>
            <a:ext cx="2091585" cy="161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Medicamentos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Ambito</a:t>
            </a:r>
            <a:r>
              <a:rPr lang="en-US" dirty="0"/>
              <a:t> de </a:t>
            </a:r>
            <a:r>
              <a:rPr lang="en-US" dirty="0" err="1"/>
              <a:t>aplicacion</a:t>
            </a:r>
            <a:endParaRPr lang="en-US" dirty="0"/>
          </a:p>
          <a:p>
            <a:pPr lvl="1" algn="just"/>
            <a:r>
              <a:rPr lang="en-US" dirty="0" err="1"/>
              <a:t>Medicamentos</a:t>
            </a:r>
            <a:r>
              <a:rPr lang="en-US" dirty="0"/>
              <a:t> que NO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ante ANMAT 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estan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paises</a:t>
            </a:r>
            <a:r>
              <a:rPr lang="en-US" dirty="0"/>
              <a:t> del Anexo 1</a:t>
            </a:r>
          </a:p>
          <a:p>
            <a:pPr lvl="1" algn="just"/>
            <a:r>
              <a:rPr lang="en-US" dirty="0" err="1"/>
              <a:t>Medicamentos</a:t>
            </a:r>
            <a:r>
              <a:rPr lang="en-US" dirty="0"/>
              <a:t> que NO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ante ANMAT , </a:t>
            </a:r>
            <a:r>
              <a:rPr lang="en-US" dirty="0" err="1"/>
              <a:t>pero</a:t>
            </a:r>
            <a:r>
              <a:rPr lang="en-US" dirty="0"/>
              <a:t> son </a:t>
            </a:r>
            <a:r>
              <a:rPr lang="en-US" dirty="0" err="1"/>
              <a:t>requeridos</a:t>
            </a:r>
            <a:r>
              <a:rPr lang="en-US" dirty="0"/>
              <a:t> por </a:t>
            </a:r>
            <a:r>
              <a:rPr lang="en-US" dirty="0" err="1"/>
              <a:t>Gobierno</a:t>
            </a:r>
            <a:r>
              <a:rPr lang="en-US" dirty="0"/>
              <a:t> para </a:t>
            </a:r>
            <a:r>
              <a:rPr lang="en-US" dirty="0" err="1"/>
              <a:t>Emergencia</a:t>
            </a:r>
            <a:r>
              <a:rPr lang="en-US" dirty="0"/>
              <a:t> Sanitaria</a:t>
            </a:r>
          </a:p>
          <a:p>
            <a:pPr lvl="1" algn="just"/>
            <a:r>
              <a:rPr lang="en-US" dirty="0" err="1"/>
              <a:t>Medicamentos</a:t>
            </a:r>
            <a:r>
              <a:rPr lang="en-US" dirty="0"/>
              <a:t> que SI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registrados</a:t>
            </a:r>
            <a:r>
              <a:rPr lang="en-US" dirty="0"/>
              <a:t> ante ANMAT ,     </a:t>
            </a:r>
            <a:r>
              <a:rPr lang="en-US" dirty="0" err="1"/>
              <a:t>pero</a:t>
            </a:r>
            <a:r>
              <a:rPr lang="en-US" dirty="0"/>
              <a:t> no </a:t>
            </a:r>
            <a:r>
              <a:rPr lang="en-US" dirty="0" err="1"/>
              <a:t>estan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(</a:t>
            </a:r>
            <a:r>
              <a:rPr lang="en-US" dirty="0" err="1"/>
              <a:t>transitoria</a:t>
            </a:r>
            <a:r>
              <a:rPr lang="en-US" dirty="0"/>
              <a:t> o </a:t>
            </a:r>
            <a:r>
              <a:rPr lang="en-US" dirty="0" err="1"/>
              <a:t>permanentemente</a:t>
            </a:r>
            <a:r>
              <a:rPr lang="en-US" dirty="0"/>
              <a:t>)</a:t>
            </a:r>
          </a:p>
          <a:p>
            <a:pPr lvl="1" algn="just">
              <a:buNone/>
            </a:pPr>
            <a:r>
              <a:rPr lang="en-US" dirty="0"/>
              <a:t>No </a:t>
            </a:r>
            <a:r>
              <a:rPr lang="en-US" dirty="0" err="1"/>
              <a:t>aplica</a:t>
            </a:r>
            <a:r>
              <a:rPr lang="en-US" dirty="0"/>
              <a:t> a </a:t>
            </a:r>
            <a:r>
              <a:rPr lang="en-US" dirty="0" err="1"/>
              <a:t>medicamentos</a:t>
            </a:r>
            <a:r>
              <a:rPr lang="en-US" dirty="0"/>
              <a:t> que </a:t>
            </a:r>
            <a:r>
              <a:rPr lang="en-US" dirty="0" err="1"/>
              <a:t>contengan</a:t>
            </a:r>
            <a:r>
              <a:rPr lang="en-US" dirty="0"/>
              <a:t> </a:t>
            </a:r>
            <a:r>
              <a:rPr lang="en-US" dirty="0" err="1"/>
              <a:t>derivados</a:t>
            </a:r>
            <a:r>
              <a:rPr lang="en-US" dirty="0"/>
              <a:t> de Cannabis.</a:t>
            </a:r>
          </a:p>
          <a:p>
            <a:pPr lvl="1" algn="just">
              <a:buNone/>
            </a:pPr>
            <a:r>
              <a:rPr lang="en-US" dirty="0"/>
              <a:t>(Hay regimen especial)</a:t>
            </a:r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56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Quienes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Solicitantes</a:t>
            </a:r>
            <a:endParaRPr lang="en-US" dirty="0"/>
          </a:p>
          <a:p>
            <a:pPr lvl="1" algn="just"/>
            <a:r>
              <a:rPr lang="en-US" dirty="0" err="1"/>
              <a:t>Pacientes</a:t>
            </a:r>
            <a:r>
              <a:rPr lang="en-US" dirty="0"/>
              <a:t> (familiar a cargo o </a:t>
            </a:r>
            <a:r>
              <a:rPr lang="en-US" dirty="0" err="1"/>
              <a:t>representante</a:t>
            </a:r>
            <a:r>
              <a:rPr lang="en-US" dirty="0"/>
              <a:t> legal) </a:t>
            </a:r>
            <a:r>
              <a:rPr lang="en-US" dirty="0" err="1"/>
              <a:t>unicos</a:t>
            </a:r>
            <a:r>
              <a:rPr lang="en-US" dirty="0"/>
              <a:t> </a:t>
            </a:r>
            <a:r>
              <a:rPr lang="en-US" dirty="0" err="1"/>
              <a:t>autorizados</a:t>
            </a:r>
            <a:r>
              <a:rPr lang="en-US" dirty="0"/>
              <a:t> a </a:t>
            </a:r>
            <a:r>
              <a:rPr lang="en-US" dirty="0" err="1"/>
              <a:t>pedir</a:t>
            </a:r>
            <a:r>
              <a:rPr lang="en-US" dirty="0"/>
              <a:t> </a:t>
            </a:r>
            <a:r>
              <a:rPr lang="en-US" dirty="0" err="1"/>
              <a:t>autorizacion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contar</a:t>
            </a:r>
            <a:r>
              <a:rPr lang="en-US" dirty="0"/>
              <a:t> con la </a:t>
            </a:r>
            <a:r>
              <a:rPr lang="en-US" dirty="0" err="1"/>
              <a:t>prescripcion</a:t>
            </a:r>
            <a:r>
              <a:rPr lang="en-US" dirty="0"/>
              <a:t> de un medico </a:t>
            </a:r>
            <a:r>
              <a:rPr lang="en-US" dirty="0" err="1"/>
              <a:t>matriculado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Las areas </a:t>
            </a:r>
            <a:r>
              <a:rPr lang="en-US" dirty="0" err="1"/>
              <a:t>competentes</a:t>
            </a:r>
            <a:r>
              <a:rPr lang="en-US" dirty="0"/>
              <a:t> de </a:t>
            </a:r>
            <a:r>
              <a:rPr lang="en-US" dirty="0" err="1"/>
              <a:t>Secretaria</a:t>
            </a:r>
            <a:r>
              <a:rPr lang="en-US" dirty="0"/>
              <a:t> de de </a:t>
            </a:r>
            <a:r>
              <a:rPr lang="en-US" dirty="0" err="1"/>
              <a:t>Gobierno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; </a:t>
            </a: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o </a:t>
            </a:r>
            <a:r>
              <a:rPr lang="en-US" dirty="0" err="1"/>
              <a:t>Centros</a:t>
            </a:r>
            <a:r>
              <a:rPr lang="en-US" dirty="0"/>
              <a:t> </a:t>
            </a:r>
            <a:r>
              <a:rPr lang="en-US" dirty="0" err="1"/>
              <a:t>asistenciales</a:t>
            </a:r>
            <a:endParaRPr lang="en-US" dirty="0"/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88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Cantidad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475007" cy="5120640"/>
          </a:xfrm>
        </p:spPr>
        <p:txBody>
          <a:bodyPr/>
          <a:lstStyle/>
          <a:p>
            <a:pPr algn="just"/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producto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La </a:t>
            </a:r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producto</a:t>
            </a:r>
            <a:r>
              <a:rPr lang="en-US" dirty="0"/>
              <a:t> </a:t>
            </a:r>
            <a:r>
              <a:rPr lang="en-US" dirty="0" err="1"/>
              <a:t>depende</a:t>
            </a:r>
            <a:r>
              <a:rPr lang="en-US" dirty="0"/>
              <a:t> de la </a:t>
            </a:r>
            <a:r>
              <a:rPr lang="en-US" dirty="0" err="1"/>
              <a:t>duracion</a:t>
            </a:r>
            <a:r>
              <a:rPr lang="en-US" dirty="0"/>
              <a:t> del </a:t>
            </a:r>
            <a:r>
              <a:rPr lang="en-US" dirty="0" err="1"/>
              <a:t>tratamiento</a:t>
            </a:r>
            <a:r>
              <a:rPr lang="en-US" dirty="0"/>
              <a:t> y del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diagnostico</a:t>
            </a:r>
            <a:r>
              <a:rPr lang="en-US" dirty="0"/>
              <a:t> del </a:t>
            </a:r>
            <a:r>
              <a:rPr lang="en-US" dirty="0" err="1"/>
              <a:t>paciente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  <a:p>
            <a:pPr lvl="1" algn="just"/>
            <a:r>
              <a:rPr lang="en-US" dirty="0" err="1"/>
              <a:t>Tratamientos</a:t>
            </a:r>
            <a:r>
              <a:rPr lang="en-US" dirty="0"/>
              <a:t> </a:t>
            </a:r>
            <a:r>
              <a:rPr lang="en-US" b="1" dirty="0" err="1"/>
              <a:t>cortos</a:t>
            </a:r>
            <a:r>
              <a:rPr lang="en-US" b="1" dirty="0"/>
              <a:t> y </a:t>
            </a:r>
            <a:r>
              <a:rPr lang="en-US" b="1" dirty="0" err="1"/>
              <a:t>oncologicos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medicacion</a:t>
            </a:r>
            <a:r>
              <a:rPr lang="en-US" dirty="0"/>
              <a:t> para </a:t>
            </a:r>
            <a:r>
              <a:rPr lang="en-US" b="1" dirty="0"/>
              <a:t>90 </a:t>
            </a:r>
            <a:r>
              <a:rPr lang="en-US" b="1" dirty="0" err="1"/>
              <a:t>dias</a:t>
            </a:r>
            <a:endParaRPr lang="en-US" b="1" dirty="0"/>
          </a:p>
          <a:p>
            <a:pPr lvl="1" algn="just"/>
            <a:r>
              <a:rPr lang="en-US" dirty="0" err="1"/>
              <a:t>Tratamientos</a:t>
            </a:r>
            <a:r>
              <a:rPr lang="en-US" dirty="0"/>
              <a:t> </a:t>
            </a:r>
            <a:r>
              <a:rPr lang="en-US" b="1" dirty="0"/>
              <a:t>largos </a:t>
            </a:r>
            <a:r>
              <a:rPr lang="en-US" b="1" dirty="0" err="1"/>
              <a:t>excepto</a:t>
            </a:r>
            <a:r>
              <a:rPr lang="en-US" b="1" dirty="0"/>
              <a:t> </a:t>
            </a:r>
            <a:r>
              <a:rPr lang="en-US" b="1" dirty="0" err="1"/>
              <a:t>oncologicos</a:t>
            </a:r>
            <a:r>
              <a:rPr lang="en-US" dirty="0"/>
              <a:t>: </a:t>
            </a:r>
            <a:r>
              <a:rPr lang="en-US" dirty="0" err="1"/>
              <a:t>medicacion</a:t>
            </a:r>
            <a:r>
              <a:rPr lang="en-US" dirty="0"/>
              <a:t> para </a:t>
            </a:r>
            <a:r>
              <a:rPr lang="en-US" b="1" dirty="0"/>
              <a:t>180 </a:t>
            </a:r>
            <a:r>
              <a:rPr lang="en-US" b="1" dirty="0" err="1"/>
              <a:t>dias</a:t>
            </a:r>
            <a:endParaRPr lang="en-US" b="1" dirty="0"/>
          </a:p>
          <a:p>
            <a:pPr lvl="1" algn="just"/>
            <a:r>
              <a:rPr lang="en-US" b="1" dirty="0" err="1"/>
              <a:t>Emergencia</a:t>
            </a:r>
            <a:r>
              <a:rPr lang="en-US" b="1" dirty="0"/>
              <a:t> sanitaria : </a:t>
            </a:r>
            <a:r>
              <a:rPr lang="en-US" dirty="0" err="1"/>
              <a:t>medicacion</a:t>
            </a:r>
            <a:r>
              <a:rPr lang="en-US" dirty="0"/>
              <a:t> para </a:t>
            </a:r>
            <a:r>
              <a:rPr lang="en-US" b="1" dirty="0"/>
              <a:t>360 </a:t>
            </a:r>
            <a:r>
              <a:rPr lang="en-US" b="1" dirty="0" err="1"/>
              <a:t>dias</a:t>
            </a:r>
            <a:r>
              <a:rPr lang="en-US" b="1" dirty="0"/>
              <a:t> </a:t>
            </a:r>
          </a:p>
          <a:p>
            <a:pPr marL="0" indent="0" algn="just">
              <a:buNone/>
            </a:pPr>
            <a:r>
              <a:rPr lang="en-US" dirty="0" err="1"/>
              <a:t>Continuidad</a:t>
            </a:r>
            <a:r>
              <a:rPr lang="en-US" dirty="0"/>
              <a:t> del </a:t>
            </a:r>
            <a:r>
              <a:rPr lang="en-US" dirty="0" err="1"/>
              <a:t>tratamiento</a:t>
            </a:r>
            <a:r>
              <a:rPr lang="en-US" dirty="0"/>
              <a:t>: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pedir</a:t>
            </a:r>
            <a:r>
              <a:rPr lang="en-US" dirty="0"/>
              <a:t>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medicacion</a:t>
            </a:r>
            <a:r>
              <a:rPr lang="en-US" dirty="0"/>
              <a:t> , hasta </a:t>
            </a:r>
            <a:r>
              <a:rPr lang="en-US" b="1" dirty="0"/>
              <a:t>21 </a:t>
            </a:r>
            <a:r>
              <a:rPr lang="en-US" b="1" dirty="0" err="1"/>
              <a:t>dias</a:t>
            </a:r>
            <a:r>
              <a:rPr lang="en-US" b="1" dirty="0"/>
              <a:t> </a:t>
            </a:r>
            <a:r>
              <a:rPr lang="en-US" b="1" dirty="0" err="1"/>
              <a:t>previos</a:t>
            </a:r>
            <a:r>
              <a:rPr lang="en-US" b="1" dirty="0"/>
              <a:t> a la </a:t>
            </a:r>
            <a:r>
              <a:rPr lang="en-US" b="1" dirty="0" err="1"/>
              <a:t>finalizacion</a:t>
            </a:r>
            <a:r>
              <a:rPr lang="en-US" b="1" dirty="0"/>
              <a:t> </a:t>
            </a:r>
            <a:r>
              <a:rPr lang="en-US" dirty="0"/>
              <a:t>del </a:t>
            </a: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curso</a:t>
            </a:r>
            <a:endParaRPr lang="en-US" dirty="0"/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7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3219" cy="4601183"/>
          </a:xfrm>
        </p:spPr>
        <p:txBody>
          <a:bodyPr/>
          <a:lstStyle/>
          <a:p>
            <a:r>
              <a:rPr lang="en-US" dirty="0" err="1"/>
              <a:t>Documentacion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475007" cy="5120640"/>
          </a:xfrm>
        </p:spPr>
        <p:txBody>
          <a:bodyPr/>
          <a:lstStyle/>
          <a:p>
            <a:pPr algn="ctr">
              <a:buNone/>
            </a:pPr>
            <a:r>
              <a:rPr lang="en-US" sz="1800" u="sng" dirty="0"/>
              <a:t>TRAMITE POR PRIMERA VEZ</a:t>
            </a:r>
          </a:p>
          <a:p>
            <a:pPr algn="just"/>
            <a:r>
              <a:rPr lang="en-US" dirty="0" err="1"/>
              <a:t>Declaracion</a:t>
            </a:r>
            <a:r>
              <a:rPr lang="en-US" dirty="0"/>
              <a:t> </a:t>
            </a:r>
            <a:r>
              <a:rPr lang="en-US" dirty="0" err="1"/>
              <a:t>Jurada</a:t>
            </a:r>
            <a:r>
              <a:rPr lang="en-US" dirty="0"/>
              <a:t> , </a:t>
            </a:r>
            <a:r>
              <a:rPr lang="en-US" dirty="0" err="1"/>
              <a:t>completa</a:t>
            </a:r>
            <a:r>
              <a:rPr lang="en-US" dirty="0"/>
              <a:t> y </a:t>
            </a:r>
            <a:r>
              <a:rPr lang="en-US" dirty="0" err="1"/>
              <a:t>firmada</a:t>
            </a:r>
            <a:r>
              <a:rPr lang="en-US" dirty="0"/>
              <a:t> por medico </a:t>
            </a:r>
            <a:r>
              <a:rPr lang="en-US" dirty="0" err="1"/>
              <a:t>tratante</a:t>
            </a:r>
            <a:r>
              <a:rPr lang="en-US" dirty="0"/>
              <a:t>. (</a:t>
            </a:r>
            <a:r>
              <a:rPr lang="en-US" dirty="0" err="1"/>
              <a:t>Vigencia</a:t>
            </a:r>
            <a:r>
              <a:rPr lang="en-US" dirty="0"/>
              <a:t> 90 </a:t>
            </a:r>
            <a:r>
              <a:rPr lang="en-US" dirty="0" err="1"/>
              <a:t>dias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Constancia</a:t>
            </a:r>
            <a:r>
              <a:rPr lang="en-US" dirty="0"/>
              <a:t> de </a:t>
            </a:r>
            <a:r>
              <a:rPr lang="en-US" dirty="0" err="1"/>
              <a:t>registro</a:t>
            </a:r>
            <a:r>
              <a:rPr lang="en-US" dirty="0"/>
              <a:t> del </a:t>
            </a:r>
            <a:r>
              <a:rPr lang="en-US" dirty="0" err="1"/>
              <a:t>producto</a:t>
            </a:r>
            <a:r>
              <a:rPr lang="en-US" dirty="0"/>
              <a:t> en </a:t>
            </a:r>
            <a:r>
              <a:rPr lang="en-US" dirty="0" err="1"/>
              <a:t>pais</a:t>
            </a:r>
            <a:r>
              <a:rPr lang="en-US" dirty="0"/>
              <a:t> Anexo 1 o </a:t>
            </a:r>
            <a:r>
              <a:rPr lang="en-US" dirty="0" err="1"/>
              <a:t>prospecto</a:t>
            </a:r>
            <a:r>
              <a:rPr lang="en-US" dirty="0"/>
              <a:t> en </a:t>
            </a:r>
            <a:r>
              <a:rPr lang="en-US" dirty="0" err="1"/>
              <a:t>idiomas</a:t>
            </a:r>
            <a:r>
              <a:rPr lang="en-US" dirty="0"/>
              <a:t> de </a:t>
            </a:r>
            <a:r>
              <a:rPr lang="en-US" dirty="0" err="1"/>
              <a:t>baja</a:t>
            </a:r>
            <a:r>
              <a:rPr lang="en-US" dirty="0"/>
              <a:t> </a:t>
            </a:r>
            <a:r>
              <a:rPr lang="en-US" dirty="0" err="1"/>
              <a:t>dificultad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Receta</a:t>
            </a:r>
            <a:r>
              <a:rPr lang="en-US" dirty="0"/>
              <a:t> </a:t>
            </a:r>
            <a:r>
              <a:rPr lang="en-US" dirty="0" err="1"/>
              <a:t>medica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Si es </a:t>
            </a:r>
            <a:r>
              <a:rPr lang="en-US" dirty="0" err="1"/>
              <a:t>aplicable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establecimiento</a:t>
            </a:r>
            <a:r>
              <a:rPr lang="en-US" dirty="0"/>
              <a:t> </a:t>
            </a:r>
            <a:r>
              <a:rPr lang="en-US" dirty="0" err="1"/>
              <a:t>sanitario,nota</a:t>
            </a:r>
            <a:r>
              <a:rPr lang="en-US" dirty="0"/>
              <a:t> de </a:t>
            </a:r>
            <a:r>
              <a:rPr lang="en-US" dirty="0" err="1"/>
              <a:t>conformidad</a:t>
            </a:r>
            <a:r>
              <a:rPr lang="en-US" dirty="0"/>
              <a:t> del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capacidad</a:t>
            </a:r>
            <a:r>
              <a:rPr lang="en-US" dirty="0"/>
              <a:t> para la </a:t>
            </a:r>
            <a:r>
              <a:rPr lang="en-US" dirty="0" err="1"/>
              <a:t>administracion</a:t>
            </a:r>
            <a:r>
              <a:rPr lang="en-US" dirty="0"/>
              <a:t>.</a:t>
            </a:r>
          </a:p>
          <a:p>
            <a:pPr algn="ctr">
              <a:buNone/>
            </a:pPr>
            <a:r>
              <a:rPr lang="en-US" sz="1800" u="sng" dirty="0"/>
              <a:t>CONTINUIDAD DEL TRAMITE</a:t>
            </a:r>
          </a:p>
          <a:p>
            <a:pPr algn="just"/>
            <a:r>
              <a:rPr lang="en-US" dirty="0"/>
              <a:t> </a:t>
            </a:r>
            <a:r>
              <a:rPr lang="en-US" dirty="0" err="1"/>
              <a:t>factura</a:t>
            </a:r>
            <a:r>
              <a:rPr lang="en-US" dirty="0"/>
              <a:t> de </a:t>
            </a:r>
            <a:r>
              <a:rPr lang="en-US" dirty="0" err="1"/>
              <a:t>origen</a:t>
            </a:r>
            <a:r>
              <a:rPr lang="en-US" dirty="0"/>
              <a:t> o </a:t>
            </a:r>
            <a:r>
              <a:rPr lang="en-US" dirty="0" err="1"/>
              <a:t>remito</a:t>
            </a:r>
            <a:r>
              <a:rPr lang="en-US" dirty="0"/>
              <a:t> con </a:t>
            </a:r>
            <a:r>
              <a:rPr lang="en-US" dirty="0" err="1"/>
              <a:t>numero</a:t>
            </a:r>
            <a:r>
              <a:rPr lang="en-US" dirty="0"/>
              <a:t> de </a:t>
            </a:r>
            <a:r>
              <a:rPr lang="en-US" dirty="0" err="1"/>
              <a:t>lote</a:t>
            </a:r>
            <a:r>
              <a:rPr lang="en-US" dirty="0"/>
              <a:t> de la </a:t>
            </a:r>
            <a:r>
              <a:rPr lang="en-US" dirty="0" err="1"/>
              <a:t>compra</a:t>
            </a:r>
            <a:r>
              <a:rPr lang="en-US" dirty="0"/>
              <a:t> previa.</a:t>
            </a:r>
          </a:p>
          <a:p>
            <a:pPr algn="just"/>
            <a:r>
              <a:rPr lang="en-US" dirty="0"/>
              <a:t>Si </a:t>
            </a:r>
            <a:r>
              <a:rPr lang="en-US" dirty="0" err="1"/>
              <a:t>anmat</a:t>
            </a:r>
            <a:r>
              <a:rPr lang="en-US" dirty="0"/>
              <a:t> lo require,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descripcion</a:t>
            </a:r>
            <a:r>
              <a:rPr lang="en-US" dirty="0"/>
              <a:t> de la </a:t>
            </a:r>
            <a:r>
              <a:rPr lang="en-US" dirty="0" err="1"/>
              <a:t>respuesta</a:t>
            </a:r>
            <a:r>
              <a:rPr lang="en-US" dirty="0"/>
              <a:t> al </a:t>
            </a:r>
            <a:r>
              <a:rPr lang="en-US" dirty="0" err="1"/>
              <a:t>tratamiento</a:t>
            </a:r>
            <a:r>
              <a:rPr lang="en-US" dirty="0"/>
              <a:t> </a:t>
            </a:r>
            <a:r>
              <a:rPr lang="en-US" dirty="0" err="1"/>
              <a:t>obtenido</a:t>
            </a:r>
            <a:r>
              <a:rPr lang="en-US" dirty="0"/>
              <a:t> </a:t>
            </a:r>
            <a:r>
              <a:rPr lang="en-US" dirty="0" err="1"/>
              <a:t>hasta</a:t>
            </a:r>
            <a:r>
              <a:rPr lang="en-US" dirty="0"/>
              <a:t> el </a:t>
            </a:r>
            <a:r>
              <a:rPr lang="en-US" dirty="0" err="1"/>
              <a:t>momento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medico </a:t>
            </a:r>
            <a:r>
              <a:rPr lang="en-US" dirty="0" err="1"/>
              <a:t>tratante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TODA DOCUMENTACION SE PRESENTA VIA TAD                                  (TRAMITES A DISTANCIA)</a:t>
            </a:r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TAD</a:t>
            </a:r>
            <a:br>
              <a:rPr lang="en-US" dirty="0"/>
            </a:br>
            <a:r>
              <a:rPr lang="en-US" sz="2000" dirty="0" err="1"/>
              <a:t>Tramites</a:t>
            </a:r>
            <a:r>
              <a:rPr lang="en-US" sz="2000" dirty="0"/>
              <a:t> a </a:t>
            </a:r>
            <a:r>
              <a:rPr lang="en-US" sz="2000" dirty="0" err="1"/>
              <a:t>Distancia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19508"/>
            <a:ext cx="7475007" cy="5165239"/>
          </a:xfrm>
        </p:spPr>
        <p:txBody>
          <a:bodyPr/>
          <a:lstStyle/>
          <a:p>
            <a:pPr algn="just">
              <a:buNone/>
            </a:pP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autorizado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Se </a:t>
            </a:r>
            <a:r>
              <a:rPr lang="en-US" dirty="0" err="1"/>
              <a:t>ingresa</a:t>
            </a:r>
            <a:r>
              <a:rPr lang="en-US" dirty="0"/>
              <a:t> en </a:t>
            </a:r>
            <a:r>
              <a:rPr lang="en-US" dirty="0">
                <a:hlinkClick r:id="rId2"/>
              </a:rPr>
              <a:t>www.tramitesadistancia.gob.ar</a:t>
            </a:r>
            <a:r>
              <a:rPr lang="en-US" dirty="0"/>
              <a:t> con:</a:t>
            </a:r>
          </a:p>
          <a:p>
            <a:pPr algn="just"/>
            <a:r>
              <a:rPr lang="en-US" dirty="0"/>
              <a:t>DNI  </a:t>
            </a:r>
            <a:r>
              <a:rPr lang="en-US" dirty="0" err="1"/>
              <a:t>Actualizado</a:t>
            </a:r>
            <a:r>
              <a:rPr lang="en-US" dirty="0"/>
              <a:t> o</a:t>
            </a:r>
          </a:p>
          <a:p>
            <a:pPr algn="just"/>
            <a:r>
              <a:rPr lang="en-US" dirty="0"/>
              <a:t>CUIL y CLAVE FISCAL NIVEL 3</a:t>
            </a:r>
          </a:p>
          <a:p>
            <a:pPr algn="just"/>
            <a:r>
              <a:rPr lang="en-US" dirty="0"/>
              <a:t>En el </a:t>
            </a:r>
            <a:r>
              <a:rPr lang="en-US" dirty="0" err="1"/>
              <a:t>caso</a:t>
            </a:r>
            <a:r>
              <a:rPr lang="en-US" dirty="0"/>
              <a:t> de </a:t>
            </a:r>
            <a:r>
              <a:rPr lang="en-US" dirty="0" err="1"/>
              <a:t>pacientes</a:t>
            </a:r>
            <a:r>
              <a:rPr lang="en-US" dirty="0"/>
              <a:t> </a:t>
            </a:r>
            <a:r>
              <a:rPr lang="en-US" dirty="0" err="1"/>
              <a:t>extranjeros</a:t>
            </a:r>
            <a:r>
              <a:rPr lang="en-US" dirty="0"/>
              <a:t> con </a:t>
            </a:r>
            <a:r>
              <a:rPr lang="en-US" dirty="0" err="1"/>
              <a:t>nacionalidad</a:t>
            </a:r>
            <a:r>
              <a:rPr lang="en-US" dirty="0"/>
              <a:t> Argentina, </a:t>
            </a:r>
            <a:r>
              <a:rPr lang="en-US" dirty="0" err="1"/>
              <a:t>deberan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clave fiscal de forma </a:t>
            </a:r>
            <a:r>
              <a:rPr lang="en-US" dirty="0" err="1"/>
              <a:t>obligatoria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obtener</a:t>
            </a:r>
            <a:r>
              <a:rPr lang="en-US" dirty="0"/>
              <a:t> </a:t>
            </a:r>
            <a:r>
              <a:rPr lang="en-US" dirty="0" err="1"/>
              <a:t>autorizacion</a:t>
            </a:r>
            <a:r>
              <a:rPr lang="en-US" dirty="0"/>
              <a:t> de ANMAT. </a:t>
            </a:r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56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1043-3B8E-B74E-BA72-96E80619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TIEMPOS de</a:t>
            </a:r>
            <a:br>
              <a:rPr lang="en-US" dirty="0"/>
            </a:br>
            <a:r>
              <a:rPr lang="en-US" dirty="0"/>
              <a:t>GESTION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06C5-3E72-B14C-832B-DE72DB199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475007" cy="5120640"/>
          </a:xfrm>
        </p:spPr>
        <p:txBody>
          <a:bodyPr/>
          <a:lstStyle/>
          <a:p>
            <a:pPr algn="just"/>
            <a:r>
              <a:rPr lang="en-US" u="sng" dirty="0" err="1"/>
              <a:t>Plazos</a:t>
            </a:r>
            <a:r>
              <a:rPr lang="en-US" u="sng" dirty="0"/>
              <a:t> de </a:t>
            </a:r>
            <a:r>
              <a:rPr lang="en-US" u="sng" dirty="0" err="1"/>
              <a:t>Respuesta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Siempre</a:t>
            </a:r>
            <a:r>
              <a:rPr lang="en-US" dirty="0"/>
              <a:t> y </a:t>
            </a:r>
            <a:r>
              <a:rPr lang="en-US" dirty="0" err="1"/>
              <a:t>cuando</a:t>
            </a:r>
            <a:r>
              <a:rPr lang="en-US" dirty="0"/>
              <a:t> la </a:t>
            </a:r>
            <a:r>
              <a:rPr lang="en-US" dirty="0" err="1"/>
              <a:t>documentacion</a:t>
            </a:r>
            <a:r>
              <a:rPr lang="en-US" dirty="0"/>
              <a:t> </a:t>
            </a:r>
            <a:r>
              <a:rPr lang="en-US" dirty="0" err="1"/>
              <a:t>cargada</a:t>
            </a:r>
            <a:r>
              <a:rPr lang="en-US" dirty="0"/>
              <a:t> a TAD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correctamente</a:t>
            </a:r>
            <a:r>
              <a:rPr lang="en-US" dirty="0"/>
              <a:t> legible y </a:t>
            </a:r>
            <a:r>
              <a:rPr lang="en-US" dirty="0" err="1"/>
              <a:t>completa</a:t>
            </a:r>
            <a:r>
              <a:rPr lang="en-US" dirty="0"/>
              <a:t> , ANMAT </a:t>
            </a:r>
            <a:r>
              <a:rPr lang="en-US" dirty="0" err="1"/>
              <a:t>emitira</a:t>
            </a:r>
            <a:r>
              <a:rPr lang="en-US" dirty="0"/>
              <a:t> </a:t>
            </a:r>
            <a:r>
              <a:rPr lang="en-US" dirty="0" err="1"/>
              <a:t>respuesta</a:t>
            </a:r>
            <a:r>
              <a:rPr lang="en-US" dirty="0"/>
              <a:t> del </a:t>
            </a:r>
            <a:r>
              <a:rPr lang="en-US" dirty="0" err="1"/>
              <a:t>tramite</a:t>
            </a:r>
            <a:r>
              <a:rPr lang="en-US" dirty="0"/>
              <a:t> en un </a:t>
            </a:r>
            <a:r>
              <a:rPr lang="en-US" dirty="0" err="1"/>
              <a:t>lapso</a:t>
            </a:r>
            <a:r>
              <a:rPr lang="en-US" dirty="0"/>
              <a:t> de:</a:t>
            </a:r>
          </a:p>
          <a:p>
            <a:pPr algn="just"/>
            <a:r>
              <a:rPr lang="en-US" dirty="0" err="1"/>
              <a:t>Tramites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primera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: 10/12 </a:t>
            </a:r>
            <a:r>
              <a:rPr lang="en-US" dirty="0" err="1"/>
              <a:t>dias</a:t>
            </a:r>
            <a:r>
              <a:rPr lang="en-US" dirty="0"/>
              <a:t> </a:t>
            </a:r>
            <a:r>
              <a:rPr lang="en-US" dirty="0" err="1"/>
              <a:t>habiles</a:t>
            </a:r>
            <a:endParaRPr lang="en-US" dirty="0"/>
          </a:p>
          <a:p>
            <a:pPr algn="just"/>
            <a:r>
              <a:rPr lang="en-US" dirty="0" err="1"/>
              <a:t>Tramites</a:t>
            </a:r>
            <a:r>
              <a:rPr lang="en-US" dirty="0"/>
              <a:t> de </a:t>
            </a:r>
            <a:r>
              <a:rPr lang="en-US" dirty="0" err="1"/>
              <a:t>continuidad</a:t>
            </a:r>
            <a:r>
              <a:rPr lang="en-US" dirty="0"/>
              <a:t>: 5/7 </a:t>
            </a:r>
            <a:r>
              <a:rPr lang="en-US" dirty="0" err="1"/>
              <a:t>dias</a:t>
            </a:r>
            <a:r>
              <a:rPr lang="en-US" dirty="0"/>
              <a:t> </a:t>
            </a:r>
            <a:r>
              <a:rPr lang="en-US" dirty="0" err="1"/>
              <a:t>habiles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En el </a:t>
            </a:r>
            <a:r>
              <a:rPr lang="en-US" dirty="0" err="1"/>
              <a:t>caso</a:t>
            </a:r>
            <a:r>
              <a:rPr lang="en-US" dirty="0"/>
              <a:t> de </a:t>
            </a:r>
            <a:r>
              <a:rPr lang="en-US" dirty="0" err="1"/>
              <a:t>contener</a:t>
            </a:r>
            <a:r>
              <a:rPr lang="en-US" dirty="0"/>
              <a:t> </a:t>
            </a:r>
            <a:r>
              <a:rPr lang="en-US" dirty="0" err="1"/>
              <a:t>errores</a:t>
            </a:r>
            <a:r>
              <a:rPr lang="en-US" dirty="0"/>
              <a:t>, se </a:t>
            </a:r>
            <a:r>
              <a:rPr lang="en-US" dirty="0" err="1"/>
              <a:t>solicitara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correcion</a:t>
            </a:r>
            <a:r>
              <a:rPr lang="en-US" dirty="0"/>
              <a:t> a </a:t>
            </a:r>
            <a:r>
              <a:rPr lang="en-US" dirty="0" err="1"/>
              <a:t>traves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“</a:t>
            </a:r>
            <a:r>
              <a:rPr lang="en-US" dirty="0" err="1"/>
              <a:t>Subsanacion</a:t>
            </a:r>
            <a:r>
              <a:rPr lang="en-US" dirty="0"/>
              <a:t>”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realizarse</a:t>
            </a:r>
            <a:r>
              <a:rPr lang="en-US" dirty="0"/>
              <a:t> en el </a:t>
            </a:r>
            <a:r>
              <a:rPr lang="en-US" dirty="0" err="1"/>
              <a:t>plazo</a:t>
            </a:r>
            <a:r>
              <a:rPr lang="en-US" dirty="0"/>
              <a:t> de 15 </a:t>
            </a:r>
            <a:r>
              <a:rPr lang="en-US" dirty="0" err="1"/>
              <a:t>dias</a:t>
            </a:r>
            <a:r>
              <a:rPr lang="en-US" dirty="0"/>
              <a:t> </a:t>
            </a:r>
            <a:r>
              <a:rPr lang="en-US" dirty="0" err="1"/>
              <a:t>habiles</a:t>
            </a:r>
            <a:r>
              <a:rPr lang="en-US" dirty="0"/>
              <a:t>.</a:t>
            </a:r>
          </a:p>
        </p:txBody>
      </p:sp>
      <p:pic>
        <p:nvPicPr>
          <p:cNvPr id="5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59BFFFA-6BB2-3442-9960-31C27CB8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944" y="6115050"/>
            <a:ext cx="830581" cy="5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6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4F36-1FCC-F142-BEAF-7E416D99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Paso a Paso  TAD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3E90B-EE65-7240-9456-607C373D8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759789"/>
            <a:ext cx="7315200" cy="4224958"/>
          </a:xfrm>
        </p:spPr>
        <p:txBody>
          <a:bodyPr>
            <a:normAutofit fontScale="92500"/>
          </a:bodyPr>
          <a:lstStyle/>
          <a:p>
            <a:r>
              <a:rPr lang="en-US" u="sng" dirty="0" err="1"/>
              <a:t>Instructivo</a:t>
            </a:r>
            <a:r>
              <a:rPr lang="en-US" u="sng" dirty="0"/>
              <a:t> de </a:t>
            </a:r>
            <a:r>
              <a:rPr lang="en-US" u="sng" dirty="0" err="1"/>
              <a:t>carga</a:t>
            </a:r>
            <a:r>
              <a:rPr lang="en-US" u="sng" dirty="0"/>
              <a:t> a TAD (</a:t>
            </a:r>
            <a:r>
              <a:rPr lang="en-US" u="sng" dirty="0" err="1"/>
              <a:t>Tramites</a:t>
            </a:r>
            <a:r>
              <a:rPr lang="en-US" u="sng" dirty="0"/>
              <a:t> a </a:t>
            </a:r>
            <a:r>
              <a:rPr lang="en-US" u="sng" dirty="0" err="1"/>
              <a:t>Distancia</a:t>
            </a:r>
            <a:r>
              <a:rPr lang="en-US" u="sng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 </a:t>
            </a:r>
            <a:r>
              <a:rPr lang="en-US" dirty="0" err="1"/>
              <a:t>Ingresar</a:t>
            </a:r>
            <a:r>
              <a:rPr lang="en-US" dirty="0"/>
              <a:t> en  </a:t>
            </a:r>
            <a:r>
              <a:rPr lang="en-US" dirty="0" err="1"/>
              <a:t>buscador</a:t>
            </a:r>
            <a:r>
              <a:rPr lang="en-US" dirty="0"/>
              <a:t> GOOGLE, </a:t>
            </a:r>
            <a:r>
              <a:rPr lang="en-US" dirty="0" err="1"/>
              <a:t>Tramites</a:t>
            </a:r>
            <a:r>
              <a:rPr lang="en-US" dirty="0"/>
              <a:t> a </a:t>
            </a:r>
            <a:r>
              <a:rPr lang="en-US" dirty="0" err="1"/>
              <a:t>Distancia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https://tramitesadistancia.gob.ar/tramitesadistancia/inicio-publico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 </a:t>
            </a:r>
            <a:r>
              <a:rPr lang="en-US" dirty="0" err="1"/>
              <a:t>ingresamos</a:t>
            </a:r>
            <a:r>
              <a:rPr lang="en-US" dirty="0"/>
              <a:t> con clave fiscal,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cliquear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AFIP de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contrario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DNI 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dirty="0"/>
              <a:t>Si el </a:t>
            </a:r>
            <a:r>
              <a:rPr lang="en-US" dirty="0" err="1"/>
              <a:t>tramite</a:t>
            </a:r>
            <a:r>
              <a:rPr lang="en-US" dirty="0"/>
              <a:t> se </a:t>
            </a:r>
            <a:r>
              <a:rPr lang="en-US" dirty="0" err="1"/>
              <a:t>ingresara</a:t>
            </a:r>
            <a:r>
              <a:rPr lang="en-US" dirty="0"/>
              <a:t> </a:t>
            </a:r>
            <a:r>
              <a:rPr lang="en-US" dirty="0" err="1"/>
              <a:t>representando</a:t>
            </a:r>
            <a:r>
              <a:rPr lang="en-US" dirty="0"/>
              <a:t> a un </a:t>
            </a:r>
            <a:r>
              <a:rPr lang="en-US" dirty="0" err="1"/>
              <a:t>paciente</a:t>
            </a:r>
            <a:r>
              <a:rPr lang="en-US" dirty="0"/>
              <a:t> en particular (</a:t>
            </a:r>
            <a:r>
              <a:rPr lang="en-US" dirty="0" err="1"/>
              <a:t>previamente</a:t>
            </a:r>
            <a:r>
              <a:rPr lang="en-US" dirty="0"/>
              <a:t> </a:t>
            </a:r>
            <a:r>
              <a:rPr lang="en-US" dirty="0" err="1"/>
              <a:t>designando</a:t>
            </a:r>
            <a:r>
              <a:rPr lang="en-US" dirty="0"/>
              <a:t> el </a:t>
            </a:r>
            <a:r>
              <a:rPr lang="en-US" dirty="0" err="1"/>
              <a:t>servicio</a:t>
            </a:r>
            <a:r>
              <a:rPr lang="en-US" dirty="0"/>
              <a:t>) se </a:t>
            </a:r>
            <a:r>
              <a:rPr lang="en-US" dirty="0" err="1"/>
              <a:t>cliquea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“</a:t>
            </a:r>
            <a:r>
              <a:rPr lang="en-US" dirty="0" err="1"/>
              <a:t>Seleccione</a:t>
            </a:r>
            <a:r>
              <a:rPr lang="en-US" dirty="0"/>
              <a:t> a </a:t>
            </a:r>
            <a:r>
              <a:rPr lang="en-US" dirty="0" err="1"/>
              <a:t>quien</a:t>
            </a:r>
            <a:r>
              <a:rPr lang="en-US" dirty="0"/>
              <a:t> </a:t>
            </a:r>
            <a:r>
              <a:rPr lang="en-US" dirty="0" err="1"/>
              <a:t>representar</a:t>
            </a:r>
            <a:r>
              <a:rPr lang="en-US" dirty="0"/>
              <a:t>” y se </a:t>
            </a:r>
            <a:r>
              <a:rPr lang="en-US" dirty="0" err="1"/>
              <a:t>selecciona</a:t>
            </a:r>
            <a:r>
              <a:rPr lang="en-US" dirty="0"/>
              <a:t>. Si </a:t>
            </a:r>
            <a:r>
              <a:rPr lang="en-US" dirty="0" err="1"/>
              <a:t>ingresamos</a:t>
            </a:r>
            <a:r>
              <a:rPr lang="en-US" dirty="0"/>
              <a:t> con el DNI del </a:t>
            </a:r>
            <a:r>
              <a:rPr lang="en-US" dirty="0" err="1"/>
              <a:t>paciente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directamente</a:t>
            </a:r>
            <a:r>
              <a:rPr lang="en-US" dirty="0"/>
              <a:t> el </a:t>
            </a:r>
            <a:r>
              <a:rPr lang="en-US" dirty="0" err="1"/>
              <a:t>tramite</a:t>
            </a:r>
            <a:r>
              <a:rPr lang="en-US" dirty="0"/>
              <a:t> a </a:t>
            </a:r>
            <a:r>
              <a:rPr lang="en-US" dirty="0" err="1"/>
              <a:t>cargar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6391" y="2497800"/>
            <a:ext cx="5600251" cy="11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0574" y="5001603"/>
            <a:ext cx="5633049" cy="1790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1127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Paso a Paso TAD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Para </a:t>
            </a:r>
            <a:r>
              <a:rPr lang="en-US" dirty="0" err="1"/>
              <a:t>medicamentos</a:t>
            </a:r>
            <a:r>
              <a:rPr lang="en-US" dirty="0"/>
              <a:t> EX USO COMPASIVO, en la </a:t>
            </a:r>
            <a:r>
              <a:rPr lang="en-US" dirty="0" err="1"/>
              <a:t>opcion</a:t>
            </a:r>
            <a:r>
              <a:rPr lang="en-US" dirty="0"/>
              <a:t> “</a:t>
            </a:r>
            <a:r>
              <a:rPr lang="en-US" dirty="0" err="1"/>
              <a:t>Busqueda</a:t>
            </a:r>
            <a:r>
              <a:rPr lang="en-US" dirty="0"/>
              <a:t> de </a:t>
            </a:r>
            <a:r>
              <a:rPr lang="en-US" dirty="0" err="1"/>
              <a:t>tramite</a:t>
            </a:r>
            <a:r>
              <a:rPr lang="en-US" dirty="0"/>
              <a:t>” se </a:t>
            </a:r>
            <a:r>
              <a:rPr lang="en-US" dirty="0" err="1"/>
              <a:t>coloca</a:t>
            </a:r>
            <a:r>
              <a:rPr lang="en-US" dirty="0"/>
              <a:t> RAEM y se </a:t>
            </a:r>
            <a:r>
              <a:rPr lang="en-US" dirty="0" err="1"/>
              <a:t>elige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de  </a:t>
            </a:r>
            <a:r>
              <a:rPr lang="en-US" dirty="0" err="1"/>
              <a:t>tramite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primera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o </a:t>
            </a:r>
            <a:r>
              <a:rPr lang="en-US" dirty="0" err="1"/>
              <a:t>continuidad</a:t>
            </a:r>
            <a:r>
              <a:rPr lang="en-US" dirty="0"/>
              <a:t> </a:t>
            </a:r>
            <a:r>
              <a:rPr lang="en-US" dirty="0" err="1"/>
              <a:t>segun</a:t>
            </a:r>
            <a:r>
              <a:rPr lang="en-US" dirty="0"/>
              <a:t> </a:t>
            </a:r>
            <a:r>
              <a:rPr lang="en-US" dirty="0" err="1"/>
              <a:t>corresponda</a:t>
            </a:r>
            <a:r>
              <a:rPr lang="en-US" dirty="0"/>
              <a:t>. A </a:t>
            </a:r>
            <a:r>
              <a:rPr lang="en-US" dirty="0" err="1"/>
              <a:t>continuacion</a:t>
            </a:r>
            <a:r>
              <a:rPr lang="en-US" dirty="0"/>
              <a:t> </a:t>
            </a:r>
            <a:r>
              <a:rPr lang="en-US" dirty="0" err="1"/>
              <a:t>Iniciar</a:t>
            </a:r>
            <a:r>
              <a:rPr lang="en-US" dirty="0"/>
              <a:t> </a:t>
            </a:r>
            <a:r>
              <a:rPr lang="en-US" dirty="0" err="1"/>
              <a:t>tramite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5"/>
            </a:pPr>
            <a:r>
              <a:rPr lang="en-US" dirty="0"/>
              <a:t>Se </a:t>
            </a:r>
            <a:r>
              <a:rPr lang="en-US" dirty="0" err="1"/>
              <a:t>cargan</a:t>
            </a:r>
            <a:r>
              <a:rPr lang="en-US" dirty="0"/>
              <a:t> los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correspondientes</a:t>
            </a:r>
            <a:r>
              <a:rPr lang="en-US" dirty="0"/>
              <a:t> del </a:t>
            </a:r>
            <a:r>
              <a:rPr lang="en-US" dirty="0" err="1"/>
              <a:t>paciente</a:t>
            </a:r>
            <a:r>
              <a:rPr lang="en-US" dirty="0"/>
              <a:t>,  se continua con la </a:t>
            </a:r>
            <a:r>
              <a:rPr lang="en-US" dirty="0" err="1"/>
              <a:t>carga</a:t>
            </a:r>
            <a:r>
              <a:rPr lang="en-US" dirty="0"/>
              <a:t> de los </a:t>
            </a:r>
            <a:r>
              <a:rPr lang="en-US" dirty="0" err="1"/>
              <a:t>formularios</a:t>
            </a:r>
            <a:r>
              <a:rPr lang="en-US" dirty="0"/>
              <a:t> </a:t>
            </a:r>
            <a:r>
              <a:rPr lang="en-US" dirty="0" err="1"/>
              <a:t>solicitados</a:t>
            </a:r>
            <a:r>
              <a:rPr lang="en-US" dirty="0"/>
              <a:t> y se </a:t>
            </a:r>
            <a:r>
              <a:rPr lang="en-US" b="1" dirty="0" err="1"/>
              <a:t>confirma</a:t>
            </a:r>
            <a:r>
              <a:rPr lang="en-US" dirty="0"/>
              <a:t> el </a:t>
            </a:r>
            <a:r>
              <a:rPr lang="en-US" dirty="0" err="1"/>
              <a:t>tramite</a:t>
            </a:r>
            <a:r>
              <a:rPr lang="en-US" dirty="0"/>
              <a:t>. </a:t>
            </a:r>
          </a:p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6890" y="1935105"/>
            <a:ext cx="5426015" cy="2348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795</Words>
  <Application>Microsoft Macintosh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Corbel</vt:lpstr>
      <vt:lpstr>Wingdings 2</vt:lpstr>
      <vt:lpstr>Frame</vt:lpstr>
      <vt:lpstr>RAEM – Disposicion 4616/2019</vt:lpstr>
      <vt:lpstr>Medicamentos</vt:lpstr>
      <vt:lpstr>Quienes</vt:lpstr>
      <vt:lpstr>Cantidad</vt:lpstr>
      <vt:lpstr>Documentacion</vt:lpstr>
      <vt:lpstr>TAD Tramites a Distancia</vt:lpstr>
      <vt:lpstr>TIEMPOS de GESTION </vt:lpstr>
      <vt:lpstr>Paso a Paso  TAD</vt:lpstr>
      <vt:lpstr>Paso a Paso TAD</vt:lpstr>
      <vt:lpstr>Paso a Paso TAD</vt:lpstr>
      <vt:lpstr>Seguimiento del tramite</vt:lpstr>
      <vt:lpstr>Designar servicio TAD</vt:lpstr>
      <vt:lpstr>Designar servicio TAD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RAEM – Disposicion 4616/2019</dc:title>
  <dc:creator>Alejandro Louzao</dc:creator>
  <cp:lastModifiedBy>Alejandro Louzao</cp:lastModifiedBy>
  <cp:revision>31</cp:revision>
  <dcterms:created xsi:type="dcterms:W3CDTF">2019-07-09T15:22:45Z</dcterms:created>
  <dcterms:modified xsi:type="dcterms:W3CDTF">2020-05-26T17:59:44Z</dcterms:modified>
</cp:coreProperties>
</file>